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notesMasterIdLst>
    <p:notesMasterId r:id="rId14"/>
  </p:notesMasterIdLst>
  <p:sldIdLst>
    <p:sldId id="372" r:id="rId2"/>
    <p:sldId id="360" r:id="rId3"/>
    <p:sldId id="373" r:id="rId4"/>
    <p:sldId id="364" r:id="rId5"/>
    <p:sldId id="367" r:id="rId6"/>
    <p:sldId id="366" r:id="rId7"/>
    <p:sldId id="365" r:id="rId8"/>
    <p:sldId id="368" r:id="rId9"/>
    <p:sldId id="369" r:id="rId10"/>
    <p:sldId id="370" r:id="rId11"/>
    <p:sldId id="371" r:id="rId12"/>
    <p:sldId id="347" r:id="rId13"/>
  </p:sldIdLst>
  <p:sldSz cx="9144000" cy="5143500" type="screen16x9"/>
  <p:notesSz cx="6858000" cy="9144000"/>
  <p:embeddedFontLst>
    <p:embeddedFont>
      <p:font typeface="FrankRuehl" pitchFamily="34" charset="-79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Verdana" pitchFamily="34" charset="0"/>
      <p:regular r:id="rId20"/>
      <p:bold r:id="rId21"/>
      <p:italic r:id="rId22"/>
      <p:boldItalic r:id="rId23"/>
    </p:embeddedFont>
    <p:embeddedFont>
      <p:font typeface="David" pitchFamily="34" charset="-79"/>
      <p:regular r:id="rId24"/>
      <p:bold r:id="rId25"/>
    </p:embeddedFont>
    <p:embeddedFont>
      <p:font typeface="Tahoma" pitchFamily="34" charset="0"/>
      <p:regular r:id="rId26"/>
      <p:bold r:id="rId27"/>
    </p:embeddedFont>
  </p:embeddedFontLst>
  <p:defaultTextStyle>
    <a:defPPr>
      <a:defRPr lang="he-IL"/>
    </a:defPPr>
    <a:lvl1pPr marL="0" algn="r" defTabSz="855233" rtl="1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27616" algn="r" defTabSz="855233" rtl="1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55233" algn="r" defTabSz="855233" rtl="1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82848" algn="r" defTabSz="855233" rtl="1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10465" algn="r" defTabSz="855233" rtl="1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38081" algn="r" defTabSz="855233" rtl="1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65698" algn="r" defTabSz="855233" rtl="1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93313" algn="r" defTabSz="855233" rtl="1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20930" algn="r" defTabSz="855233" rtl="1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E21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100" d="100"/>
          <a:sy n="100" d="100"/>
        </p:scale>
        <p:origin x="-946" y="-230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28DC20-20DB-4952-94E6-E9B2F5EDB6BD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F2C6A760-D93C-42A6-83B2-E91704C13733}">
      <dgm:prSet phldrT="[טקסט]" custT="1"/>
      <dgm:spPr/>
      <dgm:t>
        <a:bodyPr/>
        <a:lstStyle/>
        <a:p>
          <a:pPr rtl="1"/>
          <a:r>
            <a:rPr lang="he-IL" sz="2800" b="1" dirty="0" smtClean="0">
              <a:latin typeface="FrankRuehl" pitchFamily="34" charset="-79"/>
              <a:cs typeface="FrankRuehl" pitchFamily="34" charset="-79"/>
            </a:rPr>
            <a:t>פיתוח שוק</a:t>
          </a:r>
          <a:endParaRPr lang="he-IL" sz="2800" b="1" dirty="0">
            <a:latin typeface="FrankRuehl" pitchFamily="34" charset="-79"/>
            <a:cs typeface="FrankRuehl" pitchFamily="34" charset="-79"/>
          </a:endParaRPr>
        </a:p>
      </dgm:t>
    </dgm:pt>
    <dgm:pt modelId="{16B2806D-E630-461A-AB0E-2FDAF90D3ECD}" type="parTrans" cxnId="{D56732BB-5E00-49AC-88AE-14BD7F64DD1E}">
      <dgm:prSet/>
      <dgm:spPr/>
      <dgm:t>
        <a:bodyPr/>
        <a:lstStyle/>
        <a:p>
          <a:pPr rtl="1"/>
          <a:endParaRPr lang="he-IL"/>
        </a:p>
      </dgm:t>
    </dgm:pt>
    <dgm:pt modelId="{F2502934-8FA4-464F-AE10-502065D270FC}" type="sibTrans" cxnId="{D56732BB-5E00-49AC-88AE-14BD7F64DD1E}">
      <dgm:prSet/>
      <dgm:spPr/>
      <dgm:t>
        <a:bodyPr/>
        <a:lstStyle/>
        <a:p>
          <a:pPr rtl="1"/>
          <a:endParaRPr lang="he-IL"/>
        </a:p>
      </dgm:t>
    </dgm:pt>
    <dgm:pt modelId="{3F87EB5E-224C-4FDC-8858-6B80445F4D85}">
      <dgm:prSet phldrT="[טקסט]" custT="1"/>
      <dgm:spPr/>
      <dgm:t>
        <a:bodyPr/>
        <a:lstStyle/>
        <a:p>
          <a:pPr rtl="1"/>
          <a:r>
            <a:rPr lang="he-IL" sz="2800" b="1" dirty="0" smtClean="0">
              <a:latin typeface="FrankRuehl" pitchFamily="34" charset="-79"/>
              <a:cs typeface="FrankRuehl" pitchFamily="34" charset="-79"/>
            </a:rPr>
            <a:t>רגולציה</a:t>
          </a:r>
          <a:endParaRPr lang="he-IL" sz="2800" b="1" dirty="0">
            <a:latin typeface="FrankRuehl" pitchFamily="34" charset="-79"/>
            <a:cs typeface="FrankRuehl" pitchFamily="34" charset="-79"/>
          </a:endParaRPr>
        </a:p>
      </dgm:t>
    </dgm:pt>
    <dgm:pt modelId="{A2F12E92-D852-4209-A7A9-8B4D4AE2C591}" type="parTrans" cxnId="{D20D0382-2D3D-46BE-8E46-B5BAF9C142CA}">
      <dgm:prSet/>
      <dgm:spPr/>
      <dgm:t>
        <a:bodyPr/>
        <a:lstStyle/>
        <a:p>
          <a:pPr rtl="1"/>
          <a:endParaRPr lang="he-IL"/>
        </a:p>
      </dgm:t>
    </dgm:pt>
    <dgm:pt modelId="{779AF387-5A49-4EC9-A882-99949B6BCDD7}" type="sibTrans" cxnId="{D20D0382-2D3D-46BE-8E46-B5BAF9C142CA}">
      <dgm:prSet/>
      <dgm:spPr/>
      <dgm:t>
        <a:bodyPr/>
        <a:lstStyle/>
        <a:p>
          <a:pPr rtl="1"/>
          <a:endParaRPr lang="he-IL"/>
        </a:p>
      </dgm:t>
    </dgm:pt>
    <dgm:pt modelId="{231510B7-3275-49EF-89FE-43E6B01E1344}">
      <dgm:prSet phldrT="[טקסט]" custT="1"/>
      <dgm:spPr/>
      <dgm:t>
        <a:bodyPr/>
        <a:lstStyle/>
        <a:p>
          <a:pPr rtl="1"/>
          <a:r>
            <a:rPr lang="he-IL" sz="2800" b="1" dirty="0" smtClean="0">
              <a:latin typeface="FrankRuehl" pitchFamily="34" charset="-79"/>
              <a:cs typeface="FrankRuehl" pitchFamily="34" charset="-79"/>
            </a:rPr>
            <a:t>דה-רגולציה</a:t>
          </a:r>
          <a:endParaRPr lang="he-IL" sz="2800" b="1" dirty="0">
            <a:latin typeface="FrankRuehl" pitchFamily="34" charset="-79"/>
            <a:cs typeface="FrankRuehl" pitchFamily="34" charset="-79"/>
          </a:endParaRPr>
        </a:p>
      </dgm:t>
    </dgm:pt>
    <dgm:pt modelId="{C24558A3-C4C4-4B0C-A280-14A7A2C7C51E}" type="parTrans" cxnId="{28B46102-F6F6-44F1-8A82-E515733281D8}">
      <dgm:prSet/>
      <dgm:spPr/>
      <dgm:t>
        <a:bodyPr/>
        <a:lstStyle/>
        <a:p>
          <a:pPr rtl="1"/>
          <a:endParaRPr lang="he-IL"/>
        </a:p>
      </dgm:t>
    </dgm:pt>
    <dgm:pt modelId="{3862FB87-CFD5-40C7-9EEA-847751E2127B}" type="sibTrans" cxnId="{28B46102-F6F6-44F1-8A82-E515733281D8}">
      <dgm:prSet/>
      <dgm:spPr/>
      <dgm:t>
        <a:bodyPr/>
        <a:lstStyle/>
        <a:p>
          <a:pPr rtl="1"/>
          <a:endParaRPr lang="he-IL"/>
        </a:p>
      </dgm:t>
    </dgm:pt>
    <dgm:pt modelId="{4D08DF9C-DD85-40E2-BA26-26EEECCBD273}" type="pres">
      <dgm:prSet presAssocID="{EB28DC20-20DB-4952-94E6-E9B2F5EDB6BD}" presName="compositeShape" presStyleCnt="0">
        <dgm:presLayoutVars>
          <dgm:chMax val="7"/>
          <dgm:dir/>
          <dgm:resizeHandles val="exact"/>
        </dgm:presLayoutVars>
      </dgm:prSet>
      <dgm:spPr/>
    </dgm:pt>
    <dgm:pt modelId="{18015B65-E335-44BA-9DBC-D126E7CF8557}" type="pres">
      <dgm:prSet presAssocID="{F2C6A760-D93C-42A6-83B2-E91704C13733}" presName="circ1" presStyleLbl="vennNode1" presStyleIdx="0" presStyleCnt="3"/>
      <dgm:spPr/>
      <dgm:t>
        <a:bodyPr/>
        <a:lstStyle/>
        <a:p>
          <a:pPr rtl="1"/>
          <a:endParaRPr lang="he-IL"/>
        </a:p>
      </dgm:t>
    </dgm:pt>
    <dgm:pt modelId="{ED6DD5C4-DCAE-4F95-863F-ADC562AE1350}" type="pres">
      <dgm:prSet presAssocID="{F2C6A760-D93C-42A6-83B2-E91704C1373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CB0DE69-1529-41AF-BB20-7FE35A7A61DB}" type="pres">
      <dgm:prSet presAssocID="{3F87EB5E-224C-4FDC-8858-6B80445F4D85}" presName="circ2" presStyleLbl="vennNode1" presStyleIdx="1" presStyleCnt="3"/>
      <dgm:spPr/>
      <dgm:t>
        <a:bodyPr/>
        <a:lstStyle/>
        <a:p>
          <a:pPr rtl="1"/>
          <a:endParaRPr lang="he-IL"/>
        </a:p>
      </dgm:t>
    </dgm:pt>
    <dgm:pt modelId="{D0C06962-CB74-4BF1-88BD-8F132F1DAFBC}" type="pres">
      <dgm:prSet presAssocID="{3F87EB5E-224C-4FDC-8858-6B80445F4D8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1A5AA5C-203D-4676-8FBD-7D132B103F2F}" type="pres">
      <dgm:prSet presAssocID="{231510B7-3275-49EF-89FE-43E6B01E1344}" presName="circ3" presStyleLbl="vennNode1" presStyleIdx="2" presStyleCnt="3"/>
      <dgm:spPr/>
      <dgm:t>
        <a:bodyPr/>
        <a:lstStyle/>
        <a:p>
          <a:pPr rtl="1"/>
          <a:endParaRPr lang="he-IL"/>
        </a:p>
      </dgm:t>
    </dgm:pt>
    <dgm:pt modelId="{4EA8CE6A-A236-485B-9BAF-734899D8F121}" type="pres">
      <dgm:prSet presAssocID="{231510B7-3275-49EF-89FE-43E6B01E134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D56732BB-5E00-49AC-88AE-14BD7F64DD1E}" srcId="{EB28DC20-20DB-4952-94E6-E9B2F5EDB6BD}" destId="{F2C6A760-D93C-42A6-83B2-E91704C13733}" srcOrd="0" destOrd="0" parTransId="{16B2806D-E630-461A-AB0E-2FDAF90D3ECD}" sibTransId="{F2502934-8FA4-464F-AE10-502065D270FC}"/>
    <dgm:cxn modelId="{89C94359-85DA-43EF-A398-2EB6B815A5E6}" type="presOf" srcId="{231510B7-3275-49EF-89FE-43E6B01E1344}" destId="{4EA8CE6A-A236-485B-9BAF-734899D8F121}" srcOrd="1" destOrd="0" presId="urn:microsoft.com/office/officeart/2005/8/layout/venn1"/>
    <dgm:cxn modelId="{28B46102-F6F6-44F1-8A82-E515733281D8}" srcId="{EB28DC20-20DB-4952-94E6-E9B2F5EDB6BD}" destId="{231510B7-3275-49EF-89FE-43E6B01E1344}" srcOrd="2" destOrd="0" parTransId="{C24558A3-C4C4-4B0C-A280-14A7A2C7C51E}" sibTransId="{3862FB87-CFD5-40C7-9EEA-847751E2127B}"/>
    <dgm:cxn modelId="{49106CD3-8EE7-460C-9AA1-FB1C3307A526}" type="presOf" srcId="{EB28DC20-20DB-4952-94E6-E9B2F5EDB6BD}" destId="{4D08DF9C-DD85-40E2-BA26-26EEECCBD273}" srcOrd="0" destOrd="0" presId="urn:microsoft.com/office/officeart/2005/8/layout/venn1"/>
    <dgm:cxn modelId="{1F8EBD0E-DE76-4E7B-90A2-62F1A5975DE6}" type="presOf" srcId="{3F87EB5E-224C-4FDC-8858-6B80445F4D85}" destId="{D0C06962-CB74-4BF1-88BD-8F132F1DAFBC}" srcOrd="1" destOrd="0" presId="urn:microsoft.com/office/officeart/2005/8/layout/venn1"/>
    <dgm:cxn modelId="{D20D0382-2D3D-46BE-8E46-B5BAF9C142CA}" srcId="{EB28DC20-20DB-4952-94E6-E9B2F5EDB6BD}" destId="{3F87EB5E-224C-4FDC-8858-6B80445F4D85}" srcOrd="1" destOrd="0" parTransId="{A2F12E92-D852-4209-A7A9-8B4D4AE2C591}" sibTransId="{779AF387-5A49-4EC9-A882-99949B6BCDD7}"/>
    <dgm:cxn modelId="{C47260F0-D018-454A-953B-9B308DB32B0D}" type="presOf" srcId="{3F87EB5E-224C-4FDC-8858-6B80445F4D85}" destId="{3CB0DE69-1529-41AF-BB20-7FE35A7A61DB}" srcOrd="0" destOrd="0" presId="urn:microsoft.com/office/officeart/2005/8/layout/venn1"/>
    <dgm:cxn modelId="{71EE483A-4F49-42D2-9921-C8C2682BFA2F}" type="presOf" srcId="{F2C6A760-D93C-42A6-83B2-E91704C13733}" destId="{18015B65-E335-44BA-9DBC-D126E7CF8557}" srcOrd="0" destOrd="0" presId="urn:microsoft.com/office/officeart/2005/8/layout/venn1"/>
    <dgm:cxn modelId="{B1F455D8-C902-4CB8-89B8-B2D911726EE9}" type="presOf" srcId="{F2C6A760-D93C-42A6-83B2-E91704C13733}" destId="{ED6DD5C4-DCAE-4F95-863F-ADC562AE1350}" srcOrd="1" destOrd="0" presId="urn:microsoft.com/office/officeart/2005/8/layout/venn1"/>
    <dgm:cxn modelId="{C1AB75EA-6C20-4076-BD26-89B9EF29F742}" type="presOf" srcId="{231510B7-3275-49EF-89FE-43E6B01E1344}" destId="{61A5AA5C-203D-4676-8FBD-7D132B103F2F}" srcOrd="0" destOrd="0" presId="urn:microsoft.com/office/officeart/2005/8/layout/venn1"/>
    <dgm:cxn modelId="{C8667F36-48C5-47C1-8BA2-33123CA67501}" type="presParOf" srcId="{4D08DF9C-DD85-40E2-BA26-26EEECCBD273}" destId="{18015B65-E335-44BA-9DBC-D126E7CF8557}" srcOrd="0" destOrd="0" presId="urn:microsoft.com/office/officeart/2005/8/layout/venn1"/>
    <dgm:cxn modelId="{32941F90-D2B8-49E8-8059-E19D53BC1021}" type="presParOf" srcId="{4D08DF9C-DD85-40E2-BA26-26EEECCBD273}" destId="{ED6DD5C4-DCAE-4F95-863F-ADC562AE1350}" srcOrd="1" destOrd="0" presId="urn:microsoft.com/office/officeart/2005/8/layout/venn1"/>
    <dgm:cxn modelId="{11B7F8BE-27DF-4DA5-BF13-3209E7DC0DFC}" type="presParOf" srcId="{4D08DF9C-DD85-40E2-BA26-26EEECCBD273}" destId="{3CB0DE69-1529-41AF-BB20-7FE35A7A61DB}" srcOrd="2" destOrd="0" presId="urn:microsoft.com/office/officeart/2005/8/layout/venn1"/>
    <dgm:cxn modelId="{BF1C5413-3B19-418E-AC41-6F5E12BB2435}" type="presParOf" srcId="{4D08DF9C-DD85-40E2-BA26-26EEECCBD273}" destId="{D0C06962-CB74-4BF1-88BD-8F132F1DAFBC}" srcOrd="3" destOrd="0" presId="urn:microsoft.com/office/officeart/2005/8/layout/venn1"/>
    <dgm:cxn modelId="{6ECEA5DA-5168-4959-A626-79E44BE053E8}" type="presParOf" srcId="{4D08DF9C-DD85-40E2-BA26-26EEECCBD273}" destId="{61A5AA5C-203D-4676-8FBD-7D132B103F2F}" srcOrd="4" destOrd="0" presId="urn:microsoft.com/office/officeart/2005/8/layout/venn1"/>
    <dgm:cxn modelId="{24B9B64D-D762-490B-9C40-59BA715436D1}" type="presParOf" srcId="{4D08DF9C-DD85-40E2-BA26-26EEECCBD273}" destId="{4EA8CE6A-A236-485B-9BAF-734899D8F12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015B65-E335-44BA-9DBC-D126E7CF8557}">
      <dsp:nvSpPr>
        <dsp:cNvPr id="0" name=""/>
        <dsp:cNvSpPr/>
      </dsp:nvSpPr>
      <dsp:spPr>
        <a:xfrm>
          <a:off x="2133600" y="38099"/>
          <a:ext cx="1828800" cy="182880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latin typeface="FrankRuehl" pitchFamily="34" charset="-79"/>
              <a:cs typeface="FrankRuehl" pitchFamily="34" charset="-79"/>
            </a:rPr>
            <a:t>פיתוח שוק</a:t>
          </a:r>
          <a:endParaRPr lang="he-IL" sz="2800" b="1" kern="1200" dirty="0">
            <a:latin typeface="FrankRuehl" pitchFamily="34" charset="-79"/>
            <a:cs typeface="FrankRuehl" pitchFamily="34" charset="-79"/>
          </a:endParaRPr>
        </a:p>
      </dsp:txBody>
      <dsp:txXfrm>
        <a:off x="2377440" y="358139"/>
        <a:ext cx="1341120" cy="822960"/>
      </dsp:txXfrm>
    </dsp:sp>
    <dsp:sp modelId="{3CB0DE69-1529-41AF-BB20-7FE35A7A61DB}">
      <dsp:nvSpPr>
        <dsp:cNvPr id="0" name=""/>
        <dsp:cNvSpPr/>
      </dsp:nvSpPr>
      <dsp:spPr>
        <a:xfrm>
          <a:off x="2793492" y="1181100"/>
          <a:ext cx="1828800" cy="18288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latin typeface="FrankRuehl" pitchFamily="34" charset="-79"/>
              <a:cs typeface="FrankRuehl" pitchFamily="34" charset="-79"/>
            </a:rPr>
            <a:t>רגולציה</a:t>
          </a:r>
          <a:endParaRPr lang="he-IL" sz="2800" b="1" kern="1200" dirty="0">
            <a:latin typeface="FrankRuehl" pitchFamily="34" charset="-79"/>
            <a:cs typeface="FrankRuehl" pitchFamily="34" charset="-79"/>
          </a:endParaRPr>
        </a:p>
      </dsp:txBody>
      <dsp:txXfrm>
        <a:off x="3352800" y="1653540"/>
        <a:ext cx="1097280" cy="1005840"/>
      </dsp:txXfrm>
    </dsp:sp>
    <dsp:sp modelId="{61A5AA5C-203D-4676-8FBD-7D132B103F2F}">
      <dsp:nvSpPr>
        <dsp:cNvPr id="0" name=""/>
        <dsp:cNvSpPr/>
      </dsp:nvSpPr>
      <dsp:spPr>
        <a:xfrm>
          <a:off x="1473707" y="1181100"/>
          <a:ext cx="1828800" cy="18288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latin typeface="FrankRuehl" pitchFamily="34" charset="-79"/>
              <a:cs typeface="FrankRuehl" pitchFamily="34" charset="-79"/>
            </a:rPr>
            <a:t>דה-רגולציה</a:t>
          </a:r>
          <a:endParaRPr lang="he-IL" sz="2800" b="1" kern="1200" dirty="0">
            <a:latin typeface="FrankRuehl" pitchFamily="34" charset="-79"/>
            <a:cs typeface="FrankRuehl" pitchFamily="34" charset="-79"/>
          </a:endParaRPr>
        </a:p>
      </dsp:txBody>
      <dsp:txXfrm>
        <a:off x="1645920" y="1653540"/>
        <a:ext cx="1097280" cy="1005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F03D646-14AF-4E96-8201-784C268F6AC2}" type="datetimeFigureOut">
              <a:rPr lang="he-IL" smtClean="0"/>
              <a:pPr/>
              <a:t>כ"ח/חשון/תשע"ג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8EE773D-841F-4300-A1E7-7A4D0122C10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27530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CEBBBF2-B0D4-4E74-BAEC-9FF96E216418}" type="slidenum">
              <a:rPr lang="he-IL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1" cy="1102519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7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5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0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3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0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9150-02CE-4DD9-A2EC-C4D301D90472}" type="datetimeFigureOut">
              <a:rPr lang="he-IL" smtClean="0"/>
              <a:pPr/>
              <a:t>כ"ח/חשון/תשע"ג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AE99-3156-468F-A03F-40DB336A5ED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171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9150-02CE-4DD9-A2EC-C4D301D90472}" type="datetimeFigureOut">
              <a:rPr lang="he-IL" smtClean="0"/>
              <a:pPr/>
              <a:t>כ"ח/חשון/תשע"ג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AE99-3156-468F-A03F-40DB336A5ED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71445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9150-02CE-4DD9-A2EC-C4D301D90472}" type="datetimeFigureOut">
              <a:rPr lang="he-IL" smtClean="0"/>
              <a:pPr/>
              <a:t>כ"ח/חשון/תשע"ג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AE99-3156-468F-A03F-40DB336A5ED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23176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9150-02CE-4DD9-A2EC-C4D301D90472}" type="datetimeFigureOut">
              <a:rPr lang="he-IL" smtClean="0"/>
              <a:pPr/>
              <a:t>כ"ח/חשון/תשע"ג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AE99-3156-468F-A03F-40DB336A5ED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555933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4" y="3305179"/>
            <a:ext cx="7772401" cy="1021556"/>
          </a:xfrm>
        </p:spPr>
        <p:txBody>
          <a:bodyPr anchor="t"/>
          <a:lstStyle>
            <a:lvl1pPr algn="r">
              <a:defRPr sz="37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1" cy="1125140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76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552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284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104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380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656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9331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2093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9150-02CE-4DD9-A2EC-C4D301D90472}" type="datetimeFigureOut">
              <a:rPr lang="he-IL" smtClean="0"/>
              <a:pPr/>
              <a:t>כ"ח/חשון/תשע"ג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AE99-3156-468F-A03F-40DB336A5ED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77089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900116"/>
            <a:ext cx="4038600" cy="254555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1" y="900116"/>
            <a:ext cx="4038600" cy="254555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9150-02CE-4DD9-A2EC-C4D301D90472}" type="datetimeFigureOut">
              <a:rPr lang="he-IL" smtClean="0"/>
              <a:pPr/>
              <a:t>כ"ח/חשון/תשע"ג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AE99-3156-468F-A03F-40DB336A5ED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51635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9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7616" indent="0">
              <a:buNone/>
              <a:defRPr sz="1900" b="1"/>
            </a:lvl2pPr>
            <a:lvl3pPr marL="855233" indent="0">
              <a:buNone/>
              <a:defRPr sz="1700" b="1"/>
            </a:lvl3pPr>
            <a:lvl4pPr marL="1282848" indent="0">
              <a:buNone/>
              <a:defRPr sz="1500" b="1"/>
            </a:lvl4pPr>
            <a:lvl5pPr marL="1710465" indent="0">
              <a:buNone/>
              <a:defRPr sz="1500" b="1"/>
            </a:lvl5pPr>
            <a:lvl6pPr marL="2138081" indent="0">
              <a:buNone/>
              <a:defRPr sz="1500" b="1"/>
            </a:lvl6pPr>
            <a:lvl7pPr marL="2565698" indent="0">
              <a:buNone/>
              <a:defRPr sz="1500" b="1"/>
            </a:lvl7pPr>
            <a:lvl8pPr marL="2993313" indent="0">
              <a:buNone/>
              <a:defRPr sz="1500" b="1"/>
            </a:lvl8pPr>
            <a:lvl9pPr marL="3420930" indent="0">
              <a:buNone/>
              <a:defRPr sz="15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9" cy="296346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31" y="1151338"/>
            <a:ext cx="4041774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7616" indent="0">
              <a:buNone/>
              <a:defRPr sz="1900" b="1"/>
            </a:lvl2pPr>
            <a:lvl3pPr marL="855233" indent="0">
              <a:buNone/>
              <a:defRPr sz="1700" b="1"/>
            </a:lvl3pPr>
            <a:lvl4pPr marL="1282848" indent="0">
              <a:buNone/>
              <a:defRPr sz="1500" b="1"/>
            </a:lvl4pPr>
            <a:lvl5pPr marL="1710465" indent="0">
              <a:buNone/>
              <a:defRPr sz="1500" b="1"/>
            </a:lvl5pPr>
            <a:lvl6pPr marL="2138081" indent="0">
              <a:buNone/>
              <a:defRPr sz="1500" b="1"/>
            </a:lvl6pPr>
            <a:lvl7pPr marL="2565698" indent="0">
              <a:buNone/>
              <a:defRPr sz="1500" b="1"/>
            </a:lvl7pPr>
            <a:lvl8pPr marL="2993313" indent="0">
              <a:buNone/>
              <a:defRPr sz="1500" b="1"/>
            </a:lvl8pPr>
            <a:lvl9pPr marL="3420930" indent="0">
              <a:buNone/>
              <a:defRPr sz="15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4" cy="296346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9150-02CE-4DD9-A2EC-C4D301D90472}" type="datetimeFigureOut">
              <a:rPr lang="he-IL" smtClean="0"/>
              <a:pPr/>
              <a:t>כ"ח/חשון/תשע"ג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AE99-3156-468F-A03F-40DB336A5ED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634528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9150-02CE-4DD9-A2EC-C4D301D90472}" type="datetimeFigureOut">
              <a:rPr lang="he-IL" smtClean="0"/>
              <a:pPr/>
              <a:t>כ"ח/חשון/תשע"ג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AE99-3156-468F-A03F-40DB336A5ED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14993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9150-02CE-4DD9-A2EC-C4D301D90472}" type="datetimeFigureOut">
              <a:rPr lang="he-IL" smtClean="0"/>
              <a:pPr/>
              <a:t>כ"ח/חשון/תשע"ג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AE99-3156-468F-A03F-40DB336A5ED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23246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6" y="204790"/>
            <a:ext cx="3008312" cy="871538"/>
          </a:xfrm>
        </p:spPr>
        <p:txBody>
          <a:bodyPr anchor="b"/>
          <a:lstStyle>
            <a:lvl1pPr algn="r">
              <a:defRPr sz="19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6" y="1076329"/>
            <a:ext cx="3008312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27616" indent="0">
              <a:buNone/>
              <a:defRPr sz="1100"/>
            </a:lvl2pPr>
            <a:lvl3pPr marL="855233" indent="0">
              <a:buNone/>
              <a:defRPr sz="900"/>
            </a:lvl3pPr>
            <a:lvl4pPr marL="1282848" indent="0">
              <a:buNone/>
              <a:defRPr sz="900"/>
            </a:lvl4pPr>
            <a:lvl5pPr marL="1710465" indent="0">
              <a:buNone/>
              <a:defRPr sz="900"/>
            </a:lvl5pPr>
            <a:lvl6pPr marL="2138081" indent="0">
              <a:buNone/>
              <a:defRPr sz="900"/>
            </a:lvl6pPr>
            <a:lvl7pPr marL="2565698" indent="0">
              <a:buNone/>
              <a:defRPr sz="900"/>
            </a:lvl7pPr>
            <a:lvl8pPr marL="2993313" indent="0">
              <a:buNone/>
              <a:defRPr sz="900"/>
            </a:lvl8pPr>
            <a:lvl9pPr marL="342093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9150-02CE-4DD9-A2EC-C4D301D90472}" type="datetimeFigureOut">
              <a:rPr lang="he-IL" smtClean="0"/>
              <a:pPr/>
              <a:t>כ"ח/חשון/תשע"ג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AE99-3156-468F-A03F-40DB336A5ED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75772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3600453"/>
            <a:ext cx="5486400" cy="425054"/>
          </a:xfrm>
        </p:spPr>
        <p:txBody>
          <a:bodyPr anchor="b"/>
          <a:lstStyle>
            <a:lvl1pPr algn="r">
              <a:defRPr sz="19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100"/>
            </a:lvl1pPr>
            <a:lvl2pPr marL="427616" indent="0">
              <a:buNone/>
              <a:defRPr sz="2600"/>
            </a:lvl2pPr>
            <a:lvl3pPr marL="855233" indent="0">
              <a:buNone/>
              <a:defRPr sz="2200"/>
            </a:lvl3pPr>
            <a:lvl4pPr marL="1282848" indent="0">
              <a:buNone/>
              <a:defRPr sz="1900"/>
            </a:lvl4pPr>
            <a:lvl5pPr marL="1710465" indent="0">
              <a:buNone/>
              <a:defRPr sz="1900"/>
            </a:lvl5pPr>
            <a:lvl6pPr marL="2138081" indent="0">
              <a:buNone/>
              <a:defRPr sz="1900"/>
            </a:lvl6pPr>
            <a:lvl7pPr marL="2565698" indent="0">
              <a:buNone/>
              <a:defRPr sz="1900"/>
            </a:lvl7pPr>
            <a:lvl8pPr marL="2993313" indent="0">
              <a:buNone/>
              <a:defRPr sz="1900"/>
            </a:lvl8pPr>
            <a:lvl9pPr marL="3420930" indent="0">
              <a:buNone/>
              <a:defRPr sz="19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27616" indent="0">
              <a:buNone/>
              <a:defRPr sz="1100"/>
            </a:lvl2pPr>
            <a:lvl3pPr marL="855233" indent="0">
              <a:buNone/>
              <a:defRPr sz="900"/>
            </a:lvl3pPr>
            <a:lvl4pPr marL="1282848" indent="0">
              <a:buNone/>
              <a:defRPr sz="900"/>
            </a:lvl4pPr>
            <a:lvl5pPr marL="1710465" indent="0">
              <a:buNone/>
              <a:defRPr sz="900"/>
            </a:lvl5pPr>
            <a:lvl6pPr marL="2138081" indent="0">
              <a:buNone/>
              <a:defRPr sz="900"/>
            </a:lvl6pPr>
            <a:lvl7pPr marL="2565698" indent="0">
              <a:buNone/>
              <a:defRPr sz="900"/>
            </a:lvl7pPr>
            <a:lvl8pPr marL="2993313" indent="0">
              <a:buNone/>
              <a:defRPr sz="900"/>
            </a:lvl8pPr>
            <a:lvl9pPr marL="342093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9150-02CE-4DD9-A2EC-C4D301D90472}" type="datetimeFigureOut">
              <a:rPr lang="he-IL" smtClean="0"/>
              <a:pPr/>
              <a:t>כ"ח/חשון/תשע"ג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AE99-3156-468F-A03F-40DB336A5ED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55016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85523" tIns="42762" rIns="85523" bIns="42762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1" y="1200154"/>
            <a:ext cx="8229600" cy="3394472"/>
          </a:xfrm>
          <a:prstGeom prst="rect">
            <a:avLst/>
          </a:prstGeom>
        </p:spPr>
        <p:txBody>
          <a:bodyPr vert="horz" lIns="85523" tIns="42762" rIns="85523" bIns="42762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85523" tIns="42762" rIns="85523" bIns="42762" rtlCol="1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E9150-02CE-4DD9-A2EC-C4D301D90472}" type="datetimeFigureOut">
              <a:rPr lang="he-IL" smtClean="0"/>
              <a:pPr/>
              <a:t>כ"ח/חשון/תשע"ג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85523" tIns="42762" rIns="85523" bIns="42762" rtlCol="1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85523" tIns="42762" rIns="85523" bIns="42762" rtlCol="1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DAE99-3156-468F-A03F-40DB336A5ED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2576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55233" rtl="1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713" indent="-320713" algn="r" defTabSz="855233" rtl="1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94876" indent="-267260" algn="r" defTabSz="855233" rtl="1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041" indent="-213808" algn="r" defTabSz="855233" rtl="1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658" indent="-213808" algn="r" defTabSz="855233" rtl="1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4273" indent="-213808" algn="r" defTabSz="855233" rtl="1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1889" indent="-213808" algn="r" defTabSz="855233" rtl="1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79506" indent="-213808" algn="r" defTabSz="855233" rtl="1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7122" indent="-213808" algn="r" defTabSz="855233" rtl="1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34738" indent="-213808" algn="r" defTabSz="855233" rtl="1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855233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7616" algn="r" defTabSz="855233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5233" algn="r" defTabSz="855233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2848" algn="r" defTabSz="855233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465" algn="r" defTabSz="855233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081" algn="r" defTabSz="855233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5698" algn="r" defTabSz="855233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93313" algn="r" defTabSz="855233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20930" algn="r" defTabSz="855233" rtl="1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395536" y="1131590"/>
            <a:ext cx="8568952" cy="2736304"/>
          </a:xfrm>
          <a:prstGeom prst="rect">
            <a:avLst/>
          </a:prstGeom>
        </p:spPr>
        <p:txBody>
          <a:bodyPr vert="horz" lIns="85523" tIns="42762" rIns="85523" bIns="42762" rtlCol="1" anchor="ctr">
            <a:noAutofit/>
          </a:bodyPr>
          <a:lstStyle/>
          <a:p>
            <a:pPr marL="0" marR="0" lvl="0" indent="0" algn="ctr" defTabSz="855233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6600" b="1" dirty="0" smtClean="0">
                <a:solidFill>
                  <a:schemeClr val="tx2"/>
                </a:solidFill>
                <a:latin typeface="FrankRuehl" pitchFamily="34" charset="-79"/>
                <a:ea typeface="+mj-ea"/>
                <a:cs typeface="FrankRuehl" pitchFamily="34" charset="-79"/>
              </a:rPr>
              <a:t>פתיחת השוק לקרנות חוץ</a:t>
            </a:r>
          </a:p>
          <a:p>
            <a:pPr algn="ctr">
              <a:spcBef>
                <a:spcPct val="0"/>
              </a:spcBef>
              <a:defRPr/>
            </a:pPr>
            <a:r>
              <a:rPr lang="he-IL" sz="6600" b="1" smtClean="0">
                <a:solidFill>
                  <a:schemeClr val="tx2"/>
                </a:solidFill>
                <a:latin typeface="FrankRuehl" pitchFamily="34" charset="-79"/>
                <a:cs typeface="FrankRuehl" pitchFamily="34" charset="-79"/>
              </a:rPr>
              <a:t>והקשר להפחתת </a:t>
            </a:r>
            <a:r>
              <a:rPr lang="he-IL" sz="6600" b="1" dirty="0">
                <a:solidFill>
                  <a:schemeClr val="tx2"/>
                </a:solidFill>
                <a:latin typeface="FrankRuehl" pitchFamily="34" charset="-79"/>
                <a:cs typeface="FrankRuehl" pitchFamily="34" charset="-79"/>
              </a:rPr>
              <a:t>עמלות הפצה</a:t>
            </a:r>
          </a:p>
          <a:p>
            <a:pPr marL="0" marR="0" lvl="0" indent="0" algn="ctr" defTabSz="855233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2400" b="1" dirty="0" smtClean="0"/>
          </a:p>
          <a:p>
            <a:pPr marL="0" marR="0" lvl="0" indent="0" algn="ctr" defTabSz="855233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400" b="1" dirty="0" smtClean="0"/>
              <a:t>(</a:t>
            </a:r>
            <a:r>
              <a:rPr lang="he-IL" sz="2800" b="1" dirty="0" smtClean="0"/>
              <a:t>מתוך מפת הדרכים של רשות ני"ע</a:t>
            </a:r>
            <a:r>
              <a:rPr lang="he-IL" sz="2400" b="1" dirty="0" smtClean="0"/>
              <a:t>)</a:t>
            </a:r>
            <a:endParaRPr kumimoji="0" lang="he-IL" sz="2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Ruehl" pitchFamily="34" charset="-79"/>
              <a:ea typeface="+mj-ea"/>
              <a:cs typeface="FrankRuehl" pitchFamily="34" charset="-79"/>
            </a:endParaRPr>
          </a:p>
        </p:txBody>
      </p:sp>
      <p:pic>
        <p:nvPicPr>
          <p:cNvPr id="1026" name="Picture 2" descr="C:\Users\Kids\Desktop\sem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179" y="123478"/>
            <a:ext cx="524217" cy="65461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03848" y="699542"/>
            <a:ext cx="26035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000" b="1" dirty="0" smtClean="0">
                <a:latin typeface="FrankRuehl" pitchFamily="34" charset="-79"/>
                <a:cs typeface="FrankRuehl" pitchFamily="34" charset="-79"/>
              </a:rPr>
              <a:t>רשות ניירות ערך</a:t>
            </a:r>
            <a:endParaRPr lang="en-US" sz="2000" dirty="0"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4515966"/>
            <a:ext cx="6696744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he-IL" sz="1800" b="1" dirty="0"/>
              <a:t>פרופסור שמואל האוזר – יו"ר רשות ני"ע</a:t>
            </a:r>
            <a:endParaRPr lang="he-IL" sz="1800" b="1" dirty="0">
              <a:latin typeface="FrankRuehl" pitchFamily="34" charset="-79"/>
              <a:cs typeface="FrankRuehl" pitchFamily="34" charset="-79"/>
            </a:endParaRPr>
          </a:p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477865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/>
              <a:t>תנאים להצעת יחידות קרן חוץ בישראל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9592" y="1409526"/>
            <a:ext cx="7149480" cy="3394472"/>
          </a:xfrm>
        </p:spPr>
        <p:txBody>
          <a:bodyPr>
            <a:normAutofit fontScale="92500" lnSpcReduction="20000"/>
          </a:bodyPr>
          <a:lstStyle/>
          <a:p>
            <a:r>
              <a:rPr lang="he-IL" b="1" dirty="0" smtClean="0"/>
              <a:t>ערבות בנקאית בסכום 1 מיליון ₪</a:t>
            </a:r>
          </a:p>
          <a:p>
            <a:endParaRPr lang="he-IL" b="1" dirty="0" smtClean="0"/>
          </a:p>
          <a:p>
            <a:r>
              <a:rPr lang="he-IL" b="1" dirty="0" smtClean="0"/>
              <a:t>פיקדון כספי בגובה 3 מיליון ₪</a:t>
            </a:r>
          </a:p>
          <a:p>
            <a:endParaRPr lang="he-IL" b="1" dirty="0" smtClean="0"/>
          </a:p>
          <a:p>
            <a:r>
              <a:rPr lang="he-IL" b="1" dirty="0" smtClean="0"/>
              <a:t>חובת מינוי נציג בישראל</a:t>
            </a:r>
          </a:p>
          <a:p>
            <a:endParaRPr lang="he-IL" b="1" dirty="0" smtClean="0"/>
          </a:p>
          <a:p>
            <a:r>
              <a:rPr lang="he-IL" b="1" dirty="0" smtClean="0"/>
              <a:t>סמכות תביעה לבית משפט ישראלי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xmlns="" val="1676635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 smtClean="0"/>
              <a:t>חשיפה לקרנות חוץ באמצעות </a:t>
            </a:r>
            <a:br>
              <a:rPr lang="he-IL" b="1" dirty="0" smtClean="0"/>
            </a:br>
            <a:r>
              <a:rPr lang="he-IL" b="1" dirty="0" smtClean="0"/>
              <a:t>מערך הייעוץ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491630"/>
            <a:ext cx="8229600" cy="33944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e-IL" b="1" dirty="0" smtClean="0"/>
              <a:t>הרעיון:</a:t>
            </a:r>
            <a:r>
              <a:rPr lang="he-IL" dirty="0" smtClean="0"/>
              <a:t> גוף בעל מוניטין מבצע סינון ובחירה של מוצרים על בסיס קריטריונים של איכות המוצר והתאמתו ללקוח</a:t>
            </a:r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r>
              <a:rPr lang="he-IL" b="1" dirty="0" smtClean="0"/>
              <a:t>תנאים:</a:t>
            </a:r>
          </a:p>
          <a:p>
            <a:r>
              <a:rPr lang="he-IL" dirty="0" smtClean="0"/>
              <a:t>מדובר בייעוץ למספר רב מאוד של קרנות</a:t>
            </a:r>
          </a:p>
          <a:p>
            <a:r>
              <a:rPr lang="he-IL" dirty="0" smtClean="0"/>
              <a:t>מערך הייעוץ אינו מקבל עמלה מהקרנות</a:t>
            </a:r>
          </a:p>
        </p:txBody>
      </p:sp>
    </p:spTree>
    <p:extLst>
      <p:ext uri="{BB962C8B-B14F-4D97-AF65-F5344CB8AC3E}">
        <p14:creationId xmlns:p14="http://schemas.microsoft.com/office/powerpoint/2010/main" xmlns="" val="2389273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15616" y="3075806"/>
            <a:ext cx="6980312" cy="756047"/>
          </a:xfrm>
        </p:spPr>
        <p:txBody>
          <a:bodyPr rtlCol="0">
            <a:noAutofit/>
          </a:bodyPr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he-IL" sz="9600" b="1" dirty="0" smtClean="0">
                <a:solidFill>
                  <a:schemeClr val="tx2">
                    <a:lumMod val="50000"/>
                  </a:schemeClr>
                </a:solidFill>
                <a:latin typeface="David" pitchFamily="34" charset="-79"/>
                <a:ea typeface="Tahoma" pitchFamily="34" charset="0"/>
                <a:cs typeface="David" pitchFamily="34" charset="-79"/>
              </a:rPr>
              <a:t>ת ו ד ה</a:t>
            </a:r>
            <a:endParaRPr lang="he-IL" sz="9600" b="1" dirty="0">
              <a:solidFill>
                <a:schemeClr val="tx2">
                  <a:lumMod val="50000"/>
                </a:schemeClr>
              </a:solidFill>
              <a:latin typeface="David" pitchFamily="34" charset="-79"/>
              <a:ea typeface="Tahoma" pitchFamily="34" charset="0"/>
              <a:cs typeface="David" pitchFamily="34" charset="-79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4767263"/>
            <a:ext cx="21336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8955374-3435-441B-A039-E1475EE83976}" type="slidenum">
              <a:rPr lang="he-IL">
                <a:solidFill>
                  <a:srgbClr val="10253F"/>
                </a:solidFill>
                <a:latin typeface="Calibri" pitchFamily="34" charset="0"/>
              </a:rPr>
              <a:pPr eaLnBrk="1" hangingPunct="1"/>
              <a:t>12</a:t>
            </a:fld>
            <a:endParaRPr lang="en-US">
              <a:solidFill>
                <a:srgbClr val="10253F"/>
              </a:solidFill>
              <a:latin typeface="Calibri" pitchFamily="34" charset="0"/>
            </a:endParaRPr>
          </a:p>
        </p:txBody>
      </p:sp>
      <p:sp>
        <p:nvSpPr>
          <p:cNvPr id="19460" name="כותרת 1"/>
          <p:cNvSpPr txBox="1">
            <a:spLocks/>
          </p:cNvSpPr>
          <p:nvPr/>
        </p:nvSpPr>
        <p:spPr bwMode="auto">
          <a:xfrm>
            <a:off x="611560" y="1275606"/>
            <a:ext cx="8277225" cy="5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he-IL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רשות ניירות ערך</a:t>
            </a:r>
          </a:p>
        </p:txBody>
      </p:sp>
    </p:spTree>
    <p:extLst>
      <p:ext uri="{BB962C8B-B14F-4D97-AF65-F5344CB8AC3E}">
        <p14:creationId xmlns:p14="http://schemas.microsoft.com/office/powerpoint/2010/main" xmlns="" val="1274384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כותרת 1"/>
          <p:cNvSpPr>
            <a:spLocks noGrp="1"/>
          </p:cNvSpPr>
          <p:nvPr>
            <p:ph type="title"/>
          </p:nvPr>
        </p:nvSpPr>
        <p:spPr>
          <a:xfrm>
            <a:off x="323528" y="288032"/>
            <a:ext cx="8534400" cy="120359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e-IL" sz="4000" b="1" kern="500" cap="all" dirty="0" smtClean="0">
                <a:solidFill>
                  <a:srgbClr val="0E21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ea typeface="Verdana" pitchFamily="34" charset="0"/>
                <a:cs typeface="FrankRuehl" pitchFamily="34" charset="-79"/>
              </a:rPr>
              <a:t>מפת הדרכים של רשות ניירות ערך</a:t>
            </a:r>
            <a:endParaRPr lang="he-IL" sz="4000" kern="500" cap="all" dirty="0" smtClean="0">
              <a:solidFill>
                <a:srgbClr val="0E21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Ruehl" pitchFamily="34" charset="-79"/>
              <a:ea typeface="Verdana" pitchFamily="34" charset="0"/>
              <a:cs typeface="FrankRuehl" pitchFamily="34" charset="-79"/>
            </a:endParaRPr>
          </a:p>
        </p:txBody>
      </p:sp>
      <p:graphicFrame>
        <p:nvGraphicFramePr>
          <p:cNvPr id="7" name="דיאגרמה 6"/>
          <p:cNvGraphicFramePr/>
          <p:nvPr/>
        </p:nvGraphicFramePr>
        <p:xfrm>
          <a:off x="1547664" y="1779662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5011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כותרת 1"/>
          <p:cNvSpPr>
            <a:spLocks noGrp="1"/>
          </p:cNvSpPr>
          <p:nvPr>
            <p:ph type="title"/>
          </p:nvPr>
        </p:nvSpPr>
        <p:spPr>
          <a:xfrm>
            <a:off x="683568" y="51470"/>
            <a:ext cx="8229600" cy="857250"/>
          </a:xfrm>
        </p:spPr>
        <p:txBody>
          <a:bodyPr>
            <a:normAutofit/>
          </a:bodyPr>
          <a:lstStyle/>
          <a:p>
            <a:r>
              <a:rPr lang="he-IL" sz="4400" b="1" cap="all" dirty="0" smtClean="0">
                <a:solidFill>
                  <a:srgbClr val="0E21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ea typeface="Verdana" pitchFamily="34" charset="0"/>
                <a:cs typeface="FrankRuehl" pitchFamily="34" charset="-79"/>
              </a:rPr>
              <a:t>הפחתת עמלות הפצה בקרנות נאמנות</a:t>
            </a:r>
          </a:p>
        </p:txBody>
      </p:sp>
      <p:sp>
        <p:nvSpPr>
          <p:cNvPr id="23555" name="מציין מיקום תוכן 2"/>
          <p:cNvSpPr>
            <a:spLocks noGrp="1"/>
          </p:cNvSpPr>
          <p:nvPr>
            <p:ph idx="1"/>
          </p:nvPr>
        </p:nvSpPr>
        <p:spPr>
          <a:xfrm>
            <a:off x="1331640" y="1275606"/>
            <a:ext cx="6912768" cy="3456384"/>
          </a:xfrm>
        </p:spPr>
        <p:txBody>
          <a:bodyPr>
            <a:normAutofit/>
          </a:bodyPr>
          <a:lstStyle/>
          <a:p>
            <a:pPr marL="557043" lvl="1" indent="-285750" fontAlgn="base">
              <a:spcBef>
                <a:spcPts val="500"/>
              </a:spcBef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he-IL" sz="3200" b="1" cap="all" dirty="0" smtClean="0">
                <a:solidFill>
                  <a:srgbClr val="0E2138"/>
                </a:solidFill>
                <a:latin typeface="FrankRuehl" pitchFamily="34" charset="-79"/>
                <a:cs typeface="FrankRuehl" pitchFamily="34" charset="-79"/>
              </a:rPr>
              <a:t>קרנות כספיות: 0.1% במקום 0.125%</a:t>
            </a:r>
          </a:p>
          <a:p>
            <a:pPr marL="557043" lvl="1" indent="-285750" fontAlgn="base">
              <a:spcBef>
                <a:spcPts val="500"/>
              </a:spcBef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he-IL" sz="3200" b="1" cap="all" dirty="0" smtClean="0">
                <a:solidFill>
                  <a:srgbClr val="0E2138"/>
                </a:solidFill>
                <a:latin typeface="FrankRuehl" pitchFamily="34" charset="-79"/>
                <a:cs typeface="FrankRuehl" pitchFamily="34" charset="-79"/>
              </a:rPr>
              <a:t>קרנות סולידיות: 0.2% במקום 0.25%</a:t>
            </a:r>
          </a:p>
          <a:p>
            <a:pPr marL="557043" lvl="1" indent="-285750" fontAlgn="base">
              <a:spcBef>
                <a:spcPts val="500"/>
              </a:spcBef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he-IL" sz="3200" b="1" cap="all" dirty="0" smtClean="0">
                <a:solidFill>
                  <a:srgbClr val="0E2138"/>
                </a:solidFill>
                <a:latin typeface="FrankRuehl" pitchFamily="34" charset="-79"/>
                <a:cs typeface="FrankRuehl" pitchFamily="34" charset="-79"/>
              </a:rPr>
              <a:t>קרנות </a:t>
            </a:r>
            <a:r>
              <a:rPr lang="he-IL" sz="3200" b="1" cap="all" dirty="0" err="1" smtClean="0">
                <a:solidFill>
                  <a:srgbClr val="0E2138"/>
                </a:solidFill>
                <a:latin typeface="FrankRuehl" pitchFamily="34" charset="-79"/>
                <a:cs typeface="FrankRuehl" pitchFamily="34" charset="-79"/>
              </a:rPr>
              <a:t>אג"חיות</a:t>
            </a:r>
            <a:r>
              <a:rPr lang="he-IL" sz="3200" b="1" cap="all" dirty="0" smtClean="0">
                <a:solidFill>
                  <a:srgbClr val="0E2138"/>
                </a:solidFill>
                <a:latin typeface="FrankRuehl" pitchFamily="34" charset="-79"/>
                <a:cs typeface="FrankRuehl" pitchFamily="34" charset="-79"/>
              </a:rPr>
              <a:t>: 0.35% במקום 0.4%</a:t>
            </a:r>
          </a:p>
          <a:p>
            <a:pPr marL="557043" lvl="1" indent="-285750" fontAlgn="base">
              <a:spcBef>
                <a:spcPts val="500"/>
              </a:spcBef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he-IL" sz="3200" b="1" cap="all" dirty="0" smtClean="0">
                <a:solidFill>
                  <a:srgbClr val="0E2138"/>
                </a:solidFill>
                <a:latin typeface="FrankRuehl" pitchFamily="34" charset="-79"/>
                <a:cs typeface="FrankRuehl" pitchFamily="34" charset="-79"/>
              </a:rPr>
              <a:t>קרנות </a:t>
            </a:r>
            <a:r>
              <a:rPr lang="he-IL" sz="3200" b="1" cap="all" dirty="0" err="1" smtClean="0">
                <a:solidFill>
                  <a:srgbClr val="0E2138"/>
                </a:solidFill>
                <a:latin typeface="FrankRuehl" pitchFamily="34" charset="-79"/>
                <a:cs typeface="FrankRuehl" pitchFamily="34" charset="-79"/>
              </a:rPr>
              <a:t>מנייתיות</a:t>
            </a:r>
            <a:r>
              <a:rPr lang="he-IL" sz="3200" b="1" cap="all" dirty="0" smtClean="0">
                <a:solidFill>
                  <a:srgbClr val="0E2138"/>
                </a:solidFill>
                <a:latin typeface="FrankRuehl" pitchFamily="34" charset="-79"/>
                <a:cs typeface="FrankRuehl" pitchFamily="34" charset="-79"/>
              </a:rPr>
              <a:t>: 0.35% במקום 0.8%</a:t>
            </a:r>
            <a:endParaRPr lang="he-IL" sz="3200" b="1" dirty="0" smtClean="0"/>
          </a:p>
        </p:txBody>
      </p:sp>
      <p:sp>
        <p:nvSpPr>
          <p:cNvPr id="23556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9E27CF7-F4D0-4A2E-80DC-38A101F93327}" type="slidenum">
              <a:rPr lang="ar-SA" smtClean="0">
                <a:solidFill>
                  <a:srgbClr val="808080"/>
                </a:solidFill>
              </a:rPr>
              <a:pPr eaLnBrk="1" hangingPunct="1"/>
              <a:t>3</a:t>
            </a:fld>
            <a:endParaRPr lang="en-US" smtClean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91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כותרת 1"/>
          <p:cNvSpPr>
            <a:spLocks noGrp="1"/>
          </p:cNvSpPr>
          <p:nvPr>
            <p:ph type="title"/>
          </p:nvPr>
        </p:nvSpPr>
        <p:spPr>
          <a:xfrm>
            <a:off x="683568" y="51470"/>
            <a:ext cx="8229600" cy="857250"/>
          </a:xfrm>
        </p:spPr>
        <p:txBody>
          <a:bodyPr>
            <a:normAutofit/>
          </a:bodyPr>
          <a:lstStyle/>
          <a:p>
            <a:r>
              <a:rPr lang="he-IL" sz="4400" b="1" cap="all" dirty="0" smtClean="0">
                <a:solidFill>
                  <a:srgbClr val="0E21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ea typeface="Verdana" pitchFamily="34" charset="0"/>
                <a:cs typeface="FrankRuehl" pitchFamily="34" charset="-79"/>
              </a:rPr>
              <a:t>הפחתת עמלות הפצה בקרנות נאמנות</a:t>
            </a:r>
          </a:p>
        </p:txBody>
      </p:sp>
      <p:sp>
        <p:nvSpPr>
          <p:cNvPr id="23555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095797"/>
            <a:ext cx="8640960" cy="4011910"/>
          </a:xfrm>
        </p:spPr>
        <p:txBody>
          <a:bodyPr>
            <a:noAutofit/>
          </a:bodyPr>
          <a:lstStyle/>
          <a:p>
            <a:pPr marL="557043" lvl="1" indent="-285750" fontAlgn="base">
              <a:spcBef>
                <a:spcPts val="1200"/>
              </a:spcBef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he-IL" sz="2400" b="1" cap="all" dirty="0" smtClean="0">
                <a:solidFill>
                  <a:srgbClr val="0E2138"/>
                </a:solidFill>
                <a:latin typeface="FrankRuehl" pitchFamily="34" charset="-79"/>
                <a:cs typeface="FrankRuehl" pitchFamily="34" charset="-79"/>
              </a:rPr>
              <a:t>עמלות הפצה נשארו בשיעורן המרבי מאז ועדת בכר ב- 2005</a:t>
            </a:r>
          </a:p>
          <a:p>
            <a:pPr marL="557043" lvl="1" indent="-285750" fontAlgn="base">
              <a:spcBef>
                <a:spcPts val="1200"/>
              </a:spcBef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he-IL" sz="2400" b="1" cap="all" dirty="0" smtClean="0">
              <a:solidFill>
                <a:srgbClr val="0E2138"/>
              </a:solidFill>
              <a:latin typeface="FrankRuehl" pitchFamily="34" charset="-79"/>
              <a:cs typeface="FrankRuehl" pitchFamily="34" charset="-79"/>
            </a:endParaRPr>
          </a:p>
          <a:p>
            <a:pPr marL="557043" lvl="1" indent="-285750" fontAlgn="base">
              <a:spcBef>
                <a:spcPts val="1200"/>
              </a:spcBef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he-IL" sz="2400" b="1" dirty="0" smtClean="0">
                <a:latin typeface="FrankRuehl" pitchFamily="34" charset="-79"/>
                <a:cs typeface="FrankRuehl" pitchFamily="34" charset="-79"/>
              </a:rPr>
              <a:t>דמי </a:t>
            </a:r>
            <a:r>
              <a:rPr lang="he-IL" sz="2400" b="1" dirty="0">
                <a:latin typeface="FrankRuehl" pitchFamily="34" charset="-79"/>
                <a:cs typeface="FrankRuehl" pitchFamily="34" charset="-79"/>
              </a:rPr>
              <a:t>הניהול כ"ממוצע </a:t>
            </a:r>
            <a:r>
              <a:rPr lang="he-IL" sz="2400" b="1">
                <a:latin typeface="FrankRuehl" pitchFamily="34" charset="-79"/>
                <a:cs typeface="FrankRuehl" pitchFamily="34" charset="-79"/>
              </a:rPr>
              <a:t>משוקלל</a:t>
            </a:r>
            <a:r>
              <a:rPr lang="he-IL" sz="2400" b="1" smtClean="0">
                <a:latin typeface="FrankRuehl" pitchFamily="34" charset="-79"/>
                <a:cs typeface="FrankRuehl" pitchFamily="34" charset="-79"/>
              </a:rPr>
              <a:t>" (המשקף </a:t>
            </a:r>
            <a:r>
              <a:rPr lang="he-IL" sz="2400" b="1" dirty="0">
                <a:latin typeface="FrankRuehl" pitchFamily="34" charset="-79"/>
                <a:cs typeface="FrankRuehl" pitchFamily="34" charset="-79"/>
              </a:rPr>
              <a:t>את </a:t>
            </a:r>
            <a:r>
              <a:rPr lang="he-IL" sz="2400" b="1" dirty="0" smtClean="0">
                <a:latin typeface="FrankRuehl" pitchFamily="34" charset="-79"/>
                <a:cs typeface="FrankRuehl" pitchFamily="34" charset="-79"/>
              </a:rPr>
              <a:t>הכנסות מנהלי הקרנות מסך הנכסים המנוהלים על ידם) </a:t>
            </a:r>
            <a:r>
              <a:rPr lang="he-IL" sz="2400" b="1" dirty="0">
                <a:latin typeface="FrankRuehl" pitchFamily="34" charset="-79"/>
                <a:cs typeface="FrankRuehl" pitchFamily="34" charset="-79"/>
              </a:rPr>
              <a:t>ירדו מכ-1.6% בשנת 2007 לכ-0.9% בשנת 2012, ודמי הניהול כ"ממוצע פשוט</a:t>
            </a:r>
            <a:r>
              <a:rPr lang="he-IL" sz="2400" b="1">
                <a:latin typeface="FrankRuehl" pitchFamily="34" charset="-79"/>
                <a:cs typeface="FrankRuehl" pitchFamily="34" charset="-79"/>
              </a:rPr>
              <a:t>" </a:t>
            </a:r>
            <a:r>
              <a:rPr lang="he-IL" sz="2400" b="1" smtClean="0">
                <a:latin typeface="FrankRuehl" pitchFamily="34" charset="-79"/>
                <a:cs typeface="FrankRuehl" pitchFamily="34" charset="-79"/>
              </a:rPr>
              <a:t>(המשקף </a:t>
            </a:r>
            <a:r>
              <a:rPr lang="he-IL" sz="2400" b="1" dirty="0">
                <a:latin typeface="FrankRuehl" pitchFamily="34" charset="-79"/>
                <a:cs typeface="FrankRuehl" pitchFamily="34" charset="-79"/>
              </a:rPr>
              <a:t>את העלויות למשקיע) ירדו באותה תקופה מכ-1.9% לכ-1.25%</a:t>
            </a:r>
            <a:endParaRPr lang="he-IL" sz="2400" b="1" cap="all" dirty="0" smtClean="0">
              <a:solidFill>
                <a:srgbClr val="0E2138"/>
              </a:solidFill>
              <a:latin typeface="FrankRuehl" pitchFamily="34" charset="-79"/>
              <a:cs typeface="FrankRuehl" pitchFamily="34" charset="-79"/>
            </a:endParaRPr>
          </a:p>
          <a:p>
            <a:pPr marL="557043" lvl="1" indent="-285750" fontAlgn="base">
              <a:spcBef>
                <a:spcPts val="1200"/>
              </a:spcBef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he-IL" sz="2400" b="1" cap="all" dirty="0" smtClean="0">
              <a:solidFill>
                <a:srgbClr val="0E2138"/>
              </a:solidFill>
              <a:latin typeface="FrankRuehl" pitchFamily="34" charset="-79"/>
              <a:cs typeface="FrankRuehl" pitchFamily="34" charset="-79"/>
            </a:endParaRPr>
          </a:p>
          <a:p>
            <a:pPr marL="557043" lvl="1" indent="-285750" fontAlgn="base">
              <a:spcBef>
                <a:spcPts val="1200"/>
              </a:spcBef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he-IL" sz="2400" b="1" cap="all" dirty="0" smtClean="0">
                <a:solidFill>
                  <a:srgbClr val="0E2138"/>
                </a:solidFill>
                <a:latin typeface="FrankRuehl" pitchFamily="34" charset="-79"/>
                <a:cs typeface="FrankRuehl" pitchFamily="34" charset="-79"/>
              </a:rPr>
              <a:t>הכנסות הבנקים מעמלות ההפצה גדלו בשנים האחרונות</a:t>
            </a:r>
          </a:p>
        </p:txBody>
      </p:sp>
      <p:sp>
        <p:nvSpPr>
          <p:cNvPr id="23556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9E27CF7-F4D0-4A2E-80DC-38A101F93327}" type="slidenum">
              <a:rPr lang="ar-SA" smtClean="0">
                <a:solidFill>
                  <a:srgbClr val="808080"/>
                </a:solidFill>
              </a:rPr>
              <a:pPr eaLnBrk="1" hangingPunct="1"/>
              <a:t>4</a:t>
            </a:fld>
            <a:endParaRPr lang="en-US" smtClean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9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כותרת 1"/>
          <p:cNvSpPr>
            <a:spLocks noGrp="1"/>
          </p:cNvSpPr>
          <p:nvPr>
            <p:ph type="title"/>
          </p:nvPr>
        </p:nvSpPr>
        <p:spPr>
          <a:xfrm>
            <a:off x="683568" y="0"/>
            <a:ext cx="8373616" cy="1173088"/>
          </a:xfrm>
        </p:spPr>
        <p:txBody>
          <a:bodyPr>
            <a:normAutofit fontScale="90000"/>
          </a:bodyPr>
          <a:lstStyle/>
          <a:p>
            <a:r>
              <a:rPr lang="he-IL" sz="4400" b="1" cap="all" dirty="0" smtClean="0">
                <a:solidFill>
                  <a:srgbClr val="0E21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ea typeface="Verdana" pitchFamily="34" charset="0"/>
                <a:cs typeface="FrankRuehl" pitchFamily="34" charset="-79"/>
              </a:rPr>
              <a:t>הכנסות לחמש הקבוצות הבנקאיות הגדולות</a:t>
            </a:r>
            <a:br>
              <a:rPr lang="he-IL" sz="4400" b="1" cap="all" dirty="0" smtClean="0">
                <a:solidFill>
                  <a:srgbClr val="0E21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ea typeface="Verdana" pitchFamily="34" charset="0"/>
                <a:cs typeface="FrankRuehl" pitchFamily="34" charset="-79"/>
              </a:rPr>
            </a:br>
            <a:r>
              <a:rPr lang="he-IL" sz="4400" b="1" cap="all" dirty="0" smtClean="0">
                <a:solidFill>
                  <a:srgbClr val="0E21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ea typeface="Verdana" pitchFamily="34" charset="0"/>
                <a:cs typeface="FrankRuehl" pitchFamily="34" charset="-79"/>
              </a:rPr>
              <a:t>2011 (</a:t>
            </a:r>
            <a:r>
              <a:rPr lang="he-IL" sz="4400" b="1" cap="all" dirty="0" err="1" smtClean="0">
                <a:solidFill>
                  <a:srgbClr val="0E21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ea typeface="Verdana" pitchFamily="34" charset="0"/>
                <a:cs typeface="FrankRuehl" pitchFamily="34" charset="-79"/>
              </a:rPr>
              <a:t>מליוני</a:t>
            </a:r>
            <a:r>
              <a:rPr lang="he-IL" sz="4400" b="1" cap="all" dirty="0" smtClean="0">
                <a:solidFill>
                  <a:srgbClr val="0E21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ea typeface="Verdana" pitchFamily="34" charset="0"/>
                <a:cs typeface="FrankRuehl" pitchFamily="34" charset="-79"/>
              </a:rPr>
              <a:t> ש"ח)</a:t>
            </a:r>
          </a:p>
        </p:txBody>
      </p:sp>
      <p:sp>
        <p:nvSpPr>
          <p:cNvPr id="23555" name="מציין מיקום תוכן 2"/>
          <p:cNvSpPr>
            <a:spLocks noGrp="1"/>
          </p:cNvSpPr>
          <p:nvPr>
            <p:ph idx="1"/>
          </p:nvPr>
        </p:nvSpPr>
        <p:spPr>
          <a:xfrm>
            <a:off x="1331640" y="1347614"/>
            <a:ext cx="7416824" cy="3672408"/>
          </a:xfrm>
        </p:spPr>
        <p:txBody>
          <a:bodyPr>
            <a:normAutofit fontScale="92500"/>
          </a:bodyPr>
          <a:lstStyle/>
          <a:p>
            <a:pPr marL="557043" lvl="1" indent="-285750" fontAlgn="base">
              <a:spcBef>
                <a:spcPts val="500"/>
              </a:spcBef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he-IL" sz="3200" b="1" cap="all" dirty="0" smtClean="0">
                <a:solidFill>
                  <a:srgbClr val="0E2138"/>
                </a:solidFill>
                <a:latin typeface="FrankRuehl" pitchFamily="34" charset="-79"/>
                <a:cs typeface="FrankRuehl" pitchFamily="34" charset="-79"/>
              </a:rPr>
              <a:t>רווח מפעולות מימון – 				25,989 </a:t>
            </a:r>
          </a:p>
          <a:p>
            <a:pPr marL="557043" lvl="1" indent="-285750" fontAlgn="base">
              <a:spcBef>
                <a:spcPts val="500"/>
              </a:spcBef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he-IL" sz="3200" b="1" cap="all" dirty="0" smtClean="0">
                <a:solidFill>
                  <a:srgbClr val="0E2138"/>
                </a:solidFill>
                <a:latin typeface="FrankRuehl" pitchFamily="34" charset="-79"/>
                <a:cs typeface="FrankRuehl" pitchFamily="34" charset="-79"/>
              </a:rPr>
              <a:t>הכנסות מפעילות בשוק ההון - 		4,005</a:t>
            </a:r>
          </a:p>
          <a:p>
            <a:pPr marL="557043" lvl="1" indent="-285750" fontAlgn="base">
              <a:spcBef>
                <a:spcPts val="500"/>
              </a:spcBef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he-IL" sz="3200" b="1" cap="all" dirty="0" smtClean="0">
                <a:solidFill>
                  <a:srgbClr val="0E2138"/>
                </a:solidFill>
                <a:latin typeface="FrankRuehl" pitchFamily="34" charset="-79"/>
                <a:cs typeface="FrankRuehl" pitchFamily="34" charset="-79"/>
              </a:rPr>
              <a:t>מתוך זה: </a:t>
            </a:r>
          </a:p>
          <a:p>
            <a:pPr marL="931208" lvl="2" indent="-285750" fontAlgn="base">
              <a:spcBef>
                <a:spcPts val="500"/>
              </a:spcBef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he-IL" sz="2800" b="1" cap="all" dirty="0" smtClean="0">
                <a:solidFill>
                  <a:srgbClr val="0E2138"/>
                </a:solidFill>
                <a:latin typeface="FrankRuehl" pitchFamily="34" charset="-79"/>
                <a:cs typeface="FrankRuehl" pitchFamily="34" charset="-79"/>
              </a:rPr>
              <a:t>עמלות הפצת כלל מוצרים פיננסים -		704</a:t>
            </a:r>
          </a:p>
          <a:p>
            <a:pPr marL="931208" lvl="2" indent="-285750" fontAlgn="base">
              <a:spcBef>
                <a:spcPts val="500"/>
              </a:spcBef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he-IL" sz="2800" b="1" cap="all" dirty="0" smtClean="0">
                <a:solidFill>
                  <a:srgbClr val="0E2138"/>
                </a:solidFill>
                <a:latin typeface="FrankRuehl" pitchFamily="34" charset="-79"/>
                <a:cs typeface="FrankRuehl" pitchFamily="34" charset="-79"/>
              </a:rPr>
              <a:t>עמלות הפצה מקרנות נאמנות -			500</a:t>
            </a:r>
          </a:p>
          <a:p>
            <a:pPr marL="931208" lvl="2" indent="-285750" fontAlgn="base">
              <a:spcBef>
                <a:spcPts val="500"/>
              </a:spcBef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he-IL" sz="2800" b="1" cap="all" dirty="0" smtClean="0">
                <a:solidFill>
                  <a:srgbClr val="0E2138"/>
                </a:solidFill>
                <a:latin typeface="FrankRuehl" pitchFamily="34" charset="-79"/>
                <a:cs typeface="FrankRuehl" pitchFamily="34" charset="-79"/>
              </a:rPr>
              <a:t>דמי ניהול, תפעול ונאמנות לגופים מוסדיים – 	302</a:t>
            </a:r>
          </a:p>
        </p:txBody>
      </p:sp>
      <p:sp>
        <p:nvSpPr>
          <p:cNvPr id="23556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9E27CF7-F4D0-4A2E-80DC-38A101F93327}" type="slidenum">
              <a:rPr lang="ar-SA" smtClean="0">
                <a:solidFill>
                  <a:srgbClr val="808080"/>
                </a:solidFill>
              </a:rPr>
              <a:pPr eaLnBrk="1" hangingPunct="1"/>
              <a:t>5</a:t>
            </a:fld>
            <a:endParaRPr lang="en-US" smtClean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4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400" b="1" cap="all" dirty="0" smtClean="0">
                <a:solidFill>
                  <a:srgbClr val="0E21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ea typeface="Verdana" pitchFamily="34" charset="0"/>
                <a:cs typeface="FrankRuehl" pitchFamily="34" charset="-79"/>
              </a:rPr>
              <a:t>מטרות המהלך</a:t>
            </a:r>
          </a:p>
        </p:txBody>
      </p:sp>
      <p:sp>
        <p:nvSpPr>
          <p:cNvPr id="23555" name="מציין מיקום תוכן 2"/>
          <p:cNvSpPr>
            <a:spLocks noGrp="1"/>
          </p:cNvSpPr>
          <p:nvPr>
            <p:ph idx="1"/>
          </p:nvPr>
        </p:nvSpPr>
        <p:spPr>
          <a:xfrm>
            <a:off x="1331640" y="1275606"/>
            <a:ext cx="6912768" cy="345638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he-IL" sz="2400" b="1" dirty="0" smtClean="0"/>
              <a:t>הסרת </a:t>
            </a:r>
            <a:r>
              <a:rPr lang="he-IL" sz="2400" b="1" dirty="0"/>
              <a:t>חסמים בפני מנהלי קרנות שמבקשים להציע מוצרים בדמי ניהול נמוכים במיוחד </a:t>
            </a:r>
            <a:endParaRPr lang="he-IL" sz="2400" b="1" dirty="0" smtClean="0"/>
          </a:p>
          <a:p>
            <a:pPr>
              <a:buFont typeface="Wingdings" pitchFamily="2" charset="2"/>
              <a:buChar char="q"/>
            </a:pPr>
            <a:endParaRPr lang="he-IL" sz="2400" b="1" dirty="0"/>
          </a:p>
          <a:p>
            <a:pPr>
              <a:buFont typeface="Wingdings" pitchFamily="2" charset="2"/>
              <a:buChar char="q"/>
            </a:pPr>
            <a:r>
              <a:rPr lang="he-IL" sz="2400" b="1" dirty="0" smtClean="0"/>
              <a:t>הקלה </a:t>
            </a:r>
            <a:r>
              <a:rPr lang="he-IL" sz="2400" b="1" dirty="0"/>
              <a:t>בפתיחה עתידית של שוק ההון הישראלי לפעילות מצד מנהלי קרנות נאמנות </a:t>
            </a:r>
            <a:r>
              <a:rPr lang="he-IL" sz="2400" b="1" dirty="0" smtClean="0"/>
              <a:t>זרים</a:t>
            </a:r>
          </a:p>
          <a:p>
            <a:pPr>
              <a:buFont typeface="Wingdings" pitchFamily="2" charset="2"/>
              <a:buChar char="q"/>
            </a:pPr>
            <a:endParaRPr lang="en-US" sz="2400" b="1" dirty="0"/>
          </a:p>
          <a:p>
            <a:pPr>
              <a:buFont typeface="Wingdings" pitchFamily="2" charset="2"/>
              <a:buChar char="q"/>
            </a:pPr>
            <a:r>
              <a:rPr lang="he-IL" sz="2400" b="1" dirty="0"/>
              <a:t>הקטנת פוטנציאל ניגוד העניינים של יועצי ההשקעות בבנקים, באמצעות קביעת עמלה אחידה לקרנות נאמנות </a:t>
            </a:r>
            <a:r>
              <a:rPr lang="he-IL" sz="2400" b="1" dirty="0" err="1"/>
              <a:t>מנייתיות</a:t>
            </a:r>
            <a:r>
              <a:rPr lang="he-IL" sz="2400" b="1" dirty="0"/>
              <a:t> ולקרנות אחרות שאינן סולידיות.</a:t>
            </a:r>
            <a:endParaRPr lang="he-IL" sz="2400" b="1" cap="all" dirty="0" smtClean="0">
              <a:solidFill>
                <a:srgbClr val="0E2138"/>
              </a:solidFill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23556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9E27CF7-F4D0-4A2E-80DC-38A101F93327}" type="slidenum">
              <a:rPr lang="ar-SA" smtClean="0">
                <a:solidFill>
                  <a:srgbClr val="808080"/>
                </a:solidFill>
              </a:rPr>
              <a:pPr eaLnBrk="1" hangingPunct="1"/>
              <a:t>6</a:t>
            </a:fld>
            <a:endParaRPr lang="en-US" smtClean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62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/>
              <a:t>"גלגול" ההפחתה למשקיע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1200154"/>
            <a:ext cx="8712967" cy="374786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he-IL" sz="3200" b="1" dirty="0" smtClean="0">
                <a:latin typeface="David" pitchFamily="34" charset="-79"/>
                <a:cs typeface="David" pitchFamily="34" charset="-79"/>
              </a:rPr>
              <a:t>ההפחתה צפויה להקטין ב-20% את סך התשלומים שמשלמים מנהלי הקרנות לבנקים בגין ההפצה (כ-100 מיליון ₪ בשנה)</a:t>
            </a:r>
          </a:p>
          <a:p>
            <a:pPr lvl="0"/>
            <a:endParaRPr lang="he-IL" sz="3200" b="1" dirty="0" smtClean="0">
              <a:latin typeface="David" pitchFamily="34" charset="-79"/>
              <a:cs typeface="David" pitchFamily="34" charset="-79"/>
            </a:endParaRPr>
          </a:p>
          <a:p>
            <a:pPr lvl="0"/>
            <a:r>
              <a:rPr lang="he-IL" sz="3200" b="1" dirty="0" smtClean="0">
                <a:latin typeface="David" pitchFamily="34" charset="-79"/>
                <a:cs typeface="David" pitchFamily="34" charset="-79"/>
              </a:rPr>
              <a:t>מנהלי </a:t>
            </a:r>
            <a:r>
              <a:rPr lang="he-IL" sz="3200" b="1" dirty="0">
                <a:latin typeface="David" pitchFamily="34" charset="-79"/>
                <a:cs typeface="David" pitchFamily="34" charset="-79"/>
              </a:rPr>
              <a:t>הקרנות, בתאום עם הרשות, </a:t>
            </a:r>
            <a:r>
              <a:rPr lang="he-IL" sz="3200" b="1" dirty="0" smtClean="0">
                <a:latin typeface="David" pitchFamily="34" charset="-79"/>
                <a:cs typeface="David" pitchFamily="34" charset="-79"/>
              </a:rPr>
              <a:t>התחייבו להפחית את </a:t>
            </a:r>
            <a:r>
              <a:rPr lang="he-IL" sz="3200" b="1" dirty="0">
                <a:latin typeface="David" pitchFamily="34" charset="-79"/>
                <a:cs typeface="David" pitchFamily="34" charset="-79"/>
              </a:rPr>
              <a:t>דמי הניהול בכל קרן </a:t>
            </a:r>
            <a:r>
              <a:rPr lang="he-IL" sz="3200" b="1" dirty="0" smtClean="0">
                <a:latin typeface="David" pitchFamily="34" charset="-79"/>
                <a:cs typeface="David" pitchFamily="34" charset="-79"/>
              </a:rPr>
              <a:t>שבניהולם לתקופה </a:t>
            </a:r>
            <a:r>
              <a:rPr lang="he-IL" sz="3200" b="1" dirty="0">
                <a:latin typeface="David" pitchFamily="34" charset="-79"/>
                <a:cs typeface="David" pitchFamily="34" charset="-79"/>
              </a:rPr>
              <a:t>של חצי </a:t>
            </a:r>
            <a:r>
              <a:rPr lang="he-IL" sz="3200" b="1" dirty="0" smtClean="0">
                <a:latin typeface="David" pitchFamily="34" charset="-79"/>
                <a:cs typeface="David" pitchFamily="34" charset="-79"/>
              </a:rPr>
              <a:t>שנה </a:t>
            </a:r>
            <a:r>
              <a:rPr lang="he-IL" sz="3200" b="1" u="sng" dirty="0" smtClean="0">
                <a:latin typeface="David" pitchFamily="34" charset="-79"/>
                <a:cs typeface="David" pitchFamily="34" charset="-79"/>
              </a:rPr>
              <a:t>במלוא גובה ההפחתה</a:t>
            </a:r>
          </a:p>
          <a:p>
            <a:pPr lvl="0"/>
            <a:endParaRPr lang="he-IL" sz="3200" b="1" dirty="0" smtClean="0">
              <a:latin typeface="David" pitchFamily="34" charset="-79"/>
              <a:cs typeface="David" pitchFamily="34" charset="-79"/>
            </a:endParaRPr>
          </a:p>
          <a:p>
            <a:pPr lvl="0"/>
            <a:r>
              <a:rPr lang="he-IL" sz="3200" b="1" dirty="0" smtClean="0">
                <a:latin typeface="David" pitchFamily="34" charset="-79"/>
                <a:cs typeface="David" pitchFamily="34" charset="-79"/>
              </a:rPr>
              <a:t>ועדת הכספים: הצעה להסמיך את רשות ניירות ערך לקבוע דמי ניהול מרביים</a:t>
            </a:r>
            <a:endParaRPr lang="he-IL" sz="3200" b="1" dirty="0">
              <a:latin typeface="David" pitchFamily="34" charset="-79"/>
              <a:cs typeface="David" pitchFamily="34" charset="-79"/>
            </a:endParaRPr>
          </a:p>
          <a:p>
            <a:pPr lvl="0"/>
            <a:endParaRPr lang="en-US" sz="3200" b="1" dirty="0">
              <a:latin typeface="David" pitchFamily="34" charset="-79"/>
              <a:cs typeface="David" pitchFamily="34" charset="-79"/>
            </a:endParaRPr>
          </a:p>
          <a:p>
            <a:endParaRPr lang="en-US" sz="3200" dirty="0">
              <a:latin typeface="David" pitchFamily="34" charset="-79"/>
              <a:cs typeface="David" pitchFamily="34" charset="-79"/>
            </a:endParaRPr>
          </a:p>
          <a:p>
            <a:r>
              <a:rPr lang="he-IL" sz="4000" b="1" u="sng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המשמעות</a:t>
            </a:r>
            <a:r>
              <a:rPr lang="he-IL" sz="4000" b="1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 – הפחתת עמלות ההפצה תגולגל לצרכן </a:t>
            </a:r>
            <a:r>
              <a:rPr lang="he-IL" sz="32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!</a:t>
            </a:r>
            <a:endParaRPr lang="he-IL" sz="3200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0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/>
              <a:t>קרנות חוץ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0" y="1200154"/>
            <a:ext cx="4571999" cy="2883764"/>
          </a:xfrm>
        </p:spPr>
        <p:txBody>
          <a:bodyPr/>
          <a:lstStyle/>
          <a:p>
            <a:pPr marL="0" indent="0">
              <a:buNone/>
            </a:pPr>
            <a:r>
              <a:rPr lang="he-IL" b="1" u="sng" dirty="0" smtClean="0"/>
              <a:t>יתרונות</a:t>
            </a:r>
          </a:p>
          <a:p>
            <a:endParaRPr lang="he-IL" dirty="0" smtClean="0"/>
          </a:p>
          <a:p>
            <a:r>
              <a:rPr lang="he-IL" dirty="0" smtClean="0"/>
              <a:t>הגברת תחרות בין הקרנות</a:t>
            </a:r>
          </a:p>
          <a:p>
            <a:r>
              <a:rPr lang="he-IL" dirty="0" smtClean="0"/>
              <a:t>גיוון אפשרויות השקעה</a:t>
            </a: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 flipH="1">
            <a:off x="4427982" y="1275606"/>
            <a:ext cx="45719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189434" y="1203598"/>
            <a:ext cx="4032448" cy="2592288"/>
          </a:xfrm>
          <a:prstGeom prst="rect">
            <a:avLst/>
          </a:prstGeom>
        </p:spPr>
        <p:txBody>
          <a:bodyPr vert="horz" lIns="85523" tIns="42762" rIns="85523" bIns="42762" rtlCol="1">
            <a:normAutofit/>
          </a:bodyPr>
          <a:lstStyle>
            <a:lvl1pPr marL="320713" indent="-320713" algn="r" defTabSz="855233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4876" indent="-267260" algn="r" defTabSz="855233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041" indent="-213808" algn="r" defTabSz="855233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6658" indent="-213808" algn="r" defTabSz="855233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4273" indent="-213808" algn="r" defTabSz="855233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1889" indent="-213808" algn="r" defTabSz="855233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9506" indent="-213808" algn="r" defTabSz="855233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7122" indent="-213808" algn="r" defTabSz="855233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4738" indent="-213808" algn="r" defTabSz="855233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e-IL" b="1" u="sng" dirty="0" smtClean="0"/>
              <a:t>חסרונות</a:t>
            </a:r>
          </a:p>
          <a:p>
            <a:endParaRPr lang="he-IL" dirty="0" smtClean="0"/>
          </a:p>
          <a:p>
            <a:r>
              <a:rPr lang="he-IL" dirty="0" smtClean="0"/>
              <a:t>היעדר פיקוח אפקטיבי</a:t>
            </a:r>
          </a:p>
          <a:p>
            <a:r>
              <a:rPr lang="he-IL" dirty="0" smtClean="0"/>
              <a:t>ארביטראז' רגולטורי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4443958"/>
            <a:ext cx="89289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u="sng" dirty="0" smtClean="0">
                <a:solidFill>
                  <a:srgbClr val="FF0000"/>
                </a:solidFill>
              </a:rPr>
              <a:t>תנאי הכרחי להבאתן של קרנות חוץ</a:t>
            </a:r>
            <a:r>
              <a:rPr lang="he-IL" sz="2800" b="1" dirty="0" smtClean="0">
                <a:solidFill>
                  <a:srgbClr val="FF0000"/>
                </a:solidFill>
              </a:rPr>
              <a:t>: הורדת עמלות ההפצה</a:t>
            </a:r>
            <a:endParaRPr lang="he-I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877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/>
              <a:t>תנאים להצעת יחידות קרן חוץ בישראל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491630"/>
            <a:ext cx="8229600" cy="3552374"/>
          </a:xfrm>
        </p:spPr>
        <p:txBody>
          <a:bodyPr>
            <a:normAutofit fontScale="85000" lnSpcReduction="10000"/>
          </a:bodyPr>
          <a:lstStyle/>
          <a:p>
            <a:r>
              <a:rPr lang="he-IL" sz="2600" b="1" dirty="0" smtClean="0"/>
              <a:t>פעילות בהתאם ל-</a:t>
            </a:r>
            <a:r>
              <a:rPr lang="en-US" sz="2600" b="1" dirty="0" smtClean="0"/>
              <a:t>ICA</a:t>
            </a:r>
            <a:r>
              <a:rPr lang="he-IL" sz="2600" b="1" dirty="0" smtClean="0"/>
              <a:t> ולדירקטיבה האירופית </a:t>
            </a:r>
            <a:r>
              <a:rPr lang="en-US" sz="2600" b="1" dirty="0" smtClean="0"/>
              <a:t>UCITS</a:t>
            </a:r>
            <a:endParaRPr lang="he-IL" sz="2600" b="1" dirty="0" smtClean="0"/>
          </a:p>
          <a:p>
            <a:endParaRPr lang="he-IL" sz="2600" b="1" dirty="0" smtClean="0"/>
          </a:p>
          <a:p>
            <a:r>
              <a:rPr lang="he-IL" sz="2600" b="1" dirty="0" smtClean="0"/>
              <a:t>פרסום מחירי היחידות באופן שוטף באתר אינטרנט</a:t>
            </a:r>
          </a:p>
          <a:p>
            <a:endParaRPr lang="he-IL" sz="2600" b="1" dirty="0" smtClean="0"/>
          </a:p>
          <a:p>
            <a:r>
              <a:rPr lang="he-IL" sz="2600" b="1" dirty="0" smtClean="0"/>
              <a:t>לגבי </a:t>
            </a:r>
            <a:r>
              <a:rPr lang="en-US" sz="2600" b="1" dirty="0" smtClean="0"/>
              <a:t>ETF</a:t>
            </a:r>
            <a:r>
              <a:rPr lang="he-IL" sz="2600" b="1" dirty="0" smtClean="0"/>
              <a:t> – היחידות המוצעות רשומות למסחר בבורסה מוכרת בחו"ל</a:t>
            </a:r>
          </a:p>
          <a:p>
            <a:endParaRPr lang="he-IL" sz="2600" b="1" dirty="0" smtClean="0"/>
          </a:p>
          <a:p>
            <a:r>
              <a:rPr lang="he-IL" sz="2600" b="1" dirty="0" smtClean="0"/>
              <a:t>מדיניות השקעה – אינה מתמחה בהשקעות בישראל</a:t>
            </a:r>
          </a:p>
          <a:p>
            <a:endParaRPr lang="he-IL" sz="2600" b="1" dirty="0" smtClean="0"/>
          </a:p>
          <a:p>
            <a:r>
              <a:rPr lang="he-IL" sz="2600" b="1" dirty="0" smtClean="0"/>
              <a:t>שווי כולל של נכסי הקרנות בניהול מנהל הקרן – 10 מיליארד שקל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19667388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4378</TotalTime>
  <Words>418</Words>
  <Application>Microsoft Office PowerPoint</Application>
  <PresentationFormat>On-screen Show (16:9)</PresentationFormat>
  <Paragraphs>85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FrankRuehl</vt:lpstr>
      <vt:lpstr>Calibri</vt:lpstr>
      <vt:lpstr>Verdana</vt:lpstr>
      <vt:lpstr>Wingdings</vt:lpstr>
      <vt:lpstr>Times New Roman</vt:lpstr>
      <vt:lpstr>David</vt:lpstr>
      <vt:lpstr>Tahoma</vt:lpstr>
      <vt:lpstr>ערכת נושא Office</vt:lpstr>
      <vt:lpstr>Slide 1</vt:lpstr>
      <vt:lpstr>מפת הדרכים של רשות ניירות ערך</vt:lpstr>
      <vt:lpstr>הפחתת עמלות הפצה בקרנות נאמנות</vt:lpstr>
      <vt:lpstr>הפחתת עמלות הפצה בקרנות נאמנות</vt:lpstr>
      <vt:lpstr>הכנסות לחמש הקבוצות הבנקאיות הגדולות 2011 (מליוני ש"ח)</vt:lpstr>
      <vt:lpstr>מטרות המהלך</vt:lpstr>
      <vt:lpstr>"גלגול" ההפחתה למשקיע</vt:lpstr>
      <vt:lpstr>קרנות חוץ</vt:lpstr>
      <vt:lpstr>תנאים להצעת יחידות קרן חוץ בישראל</vt:lpstr>
      <vt:lpstr>תנאים להצעת יחידות קרן חוץ בישראל</vt:lpstr>
      <vt:lpstr>חשיפה לקרנות חוץ באמצעות  מערך הייעוץ</vt:lpstr>
      <vt:lpstr>ת ו ד ה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Admin</dc:creator>
  <cp:lastModifiedBy>Olive</cp:lastModifiedBy>
  <cp:revision>240</cp:revision>
  <dcterms:created xsi:type="dcterms:W3CDTF">2012-07-12T11:37:14Z</dcterms:created>
  <dcterms:modified xsi:type="dcterms:W3CDTF">2012-11-13T06:16:21Z</dcterms:modified>
</cp:coreProperties>
</file>